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82" r:id="rId3"/>
    <p:sldMasterId id="2147483683" r:id="rId4"/>
    <p:sldMasterId id="214748368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Encode Sans Expanded"/>
      <p:regular r:id="rId16"/>
      <p:bold r:id="rId17"/>
    </p:embeddedFont>
    <p:embeddedFont>
      <p:font typeface="Montserrat SemiBold"/>
      <p:regular r:id="rId18"/>
      <p:bold r:id="rId19"/>
      <p:italic r:id="rId20"/>
      <p:boldItalic r:id="rId21"/>
    </p:embeddedFont>
    <p:embeddedFont>
      <p:font typeface="Montserrat"/>
      <p:regular r:id="rId22"/>
      <p:bold r:id="rId23"/>
      <p:italic r:id="rId24"/>
      <p:boldItalic r:id="rId25"/>
    </p:embeddedFont>
    <p:embeddedFont>
      <p:font typeface="Montserrat Black"/>
      <p:bold r:id="rId26"/>
      <p:boldItalic r:id="rId27"/>
    </p:embeddedFont>
    <p:embeddedFont>
      <p:font typeface="Encode Sans Expanded ExtraBold"/>
      <p:bold r:id="rId28"/>
    </p:embeddedFont>
    <p:embeddedFont>
      <p:font typeface="Open Sans SemiBold"/>
      <p:regular r:id="rId29"/>
      <p:bold r:id="rId30"/>
      <p:italic r:id="rId31"/>
      <p:boldItalic r:id="rId32"/>
    </p:embeddedFont>
    <p:embeddedFont>
      <p:font typeface="Open Sans ExtraBold"/>
      <p:bold r:id="rId33"/>
      <p:boldItalic r:id="rId34"/>
    </p:embeddedFont>
    <p:embeddedFont>
      <p:font typeface="Montserrat ExtraBold"/>
      <p:bold r:id="rId35"/>
      <p:boldItalic r:id="rId36"/>
    </p:embeddedFont>
    <p:embeddedFont>
      <p:font typeface="Oswald"/>
      <p:regular r:id="rId37"/>
      <p:bold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SemiBold-italic.fntdata"/><Relationship Id="rId22" Type="http://schemas.openxmlformats.org/officeDocument/2006/relationships/font" Target="fonts/Montserrat-regular.fntdata"/><Relationship Id="rId21" Type="http://schemas.openxmlformats.org/officeDocument/2006/relationships/font" Target="fonts/MontserratSemiBold-boldItalic.fntdata"/><Relationship Id="rId24" Type="http://schemas.openxmlformats.org/officeDocument/2006/relationships/font" Target="fonts/Montserrat-italic.fntdata"/><Relationship Id="rId23" Type="http://schemas.openxmlformats.org/officeDocument/2006/relationships/font" Target="fonts/Montserrat-bold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font" Target="fonts/MontserratBlack-bold.fntdata"/><Relationship Id="rId25" Type="http://schemas.openxmlformats.org/officeDocument/2006/relationships/font" Target="fonts/Montserrat-boldItalic.fntdata"/><Relationship Id="rId28" Type="http://schemas.openxmlformats.org/officeDocument/2006/relationships/font" Target="fonts/EncodeSansExpandedExtraBold-bold.fntdata"/><Relationship Id="rId27" Type="http://schemas.openxmlformats.org/officeDocument/2006/relationships/font" Target="fonts/MontserratBlack-boldItalic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font" Target="fonts/OpenSansSemiBold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OpenSansSemiBold-italic.fntdata"/><Relationship Id="rId30" Type="http://schemas.openxmlformats.org/officeDocument/2006/relationships/font" Target="fonts/OpenSansSemiBold-bold.fntdata"/><Relationship Id="rId11" Type="http://schemas.openxmlformats.org/officeDocument/2006/relationships/slide" Target="slides/slide5.xml"/><Relationship Id="rId33" Type="http://schemas.openxmlformats.org/officeDocument/2006/relationships/font" Target="fonts/OpenSansExtraBold-bold.fntdata"/><Relationship Id="rId10" Type="http://schemas.openxmlformats.org/officeDocument/2006/relationships/slide" Target="slides/slide4.xml"/><Relationship Id="rId32" Type="http://schemas.openxmlformats.org/officeDocument/2006/relationships/font" Target="fonts/OpenSansSemiBold-boldItalic.fntdata"/><Relationship Id="rId13" Type="http://schemas.openxmlformats.org/officeDocument/2006/relationships/slide" Target="slides/slide7.xml"/><Relationship Id="rId35" Type="http://schemas.openxmlformats.org/officeDocument/2006/relationships/font" Target="fonts/MontserratExtraBold-bold.fntdata"/><Relationship Id="rId12" Type="http://schemas.openxmlformats.org/officeDocument/2006/relationships/slide" Target="slides/slide6.xml"/><Relationship Id="rId34" Type="http://schemas.openxmlformats.org/officeDocument/2006/relationships/font" Target="fonts/OpenSansExtraBold-boldItalic.fntdata"/><Relationship Id="rId15" Type="http://schemas.openxmlformats.org/officeDocument/2006/relationships/slide" Target="slides/slide9.xml"/><Relationship Id="rId37" Type="http://schemas.openxmlformats.org/officeDocument/2006/relationships/font" Target="fonts/Oswald-regular.fntdata"/><Relationship Id="rId14" Type="http://schemas.openxmlformats.org/officeDocument/2006/relationships/slide" Target="slides/slide8.xml"/><Relationship Id="rId36" Type="http://schemas.openxmlformats.org/officeDocument/2006/relationships/font" Target="fonts/MontserratExtraBold-boldItalic.fntdata"/><Relationship Id="rId17" Type="http://schemas.openxmlformats.org/officeDocument/2006/relationships/font" Target="fonts/EncodeSansExpanded-bold.fntdata"/><Relationship Id="rId16" Type="http://schemas.openxmlformats.org/officeDocument/2006/relationships/font" Target="fonts/EncodeSansExpanded-regular.fntdata"/><Relationship Id="rId38" Type="http://schemas.openxmlformats.org/officeDocument/2006/relationships/font" Target="fonts/Oswald-bold.fntdata"/><Relationship Id="rId19" Type="http://schemas.openxmlformats.org/officeDocument/2006/relationships/font" Target="fonts/MontserratSemiBold-bold.fntdata"/><Relationship Id="rId18" Type="http://schemas.openxmlformats.org/officeDocument/2006/relationships/font" Target="fonts/Montserrat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9b0f0e5e0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9b0f0e5e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a5d073a38_1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a5d073a38_1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46022332dc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46022332d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9b0f0e5e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9b0f0e5e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a5d073a3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a5d073a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46022332dc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46022332d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46022332dc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46022332dc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46022332dc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46022332dc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rgbClr val="363636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6400" y="6400"/>
            <a:ext cx="9144000" cy="5143500"/>
          </a:xfrm>
          <a:prstGeom prst="rtTriangle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 1">
  <p:cSld name="TITLE_1">
    <p:bg>
      <p:bgPr>
        <a:solidFill>
          <a:srgbClr val="363636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1" name="Google Shape;6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0" name="Google Shape;70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0" name="Google Shape;8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4" name="Google Shape;84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5" name="Google Shape;85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9" name="Google Shape;8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2" name="Google Shape;92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/>
          <p:nvPr/>
        </p:nvSpPr>
        <p:spPr>
          <a:xfrm rot="10800000">
            <a:off x="-6825" y="-40975"/>
            <a:ext cx="9180300" cy="5198100"/>
          </a:xfrm>
          <a:prstGeom prst="rect">
            <a:avLst/>
          </a:prstGeom>
          <a:solidFill>
            <a:srgbClr val="EE24C7">
              <a:alpha val="75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7"/>
          <p:cNvSpPr/>
          <p:nvPr/>
        </p:nvSpPr>
        <p:spPr>
          <a:xfrm rot="10800000">
            <a:off x="-6825" y="-40975"/>
            <a:ext cx="9180300" cy="5198100"/>
          </a:xfrm>
          <a:prstGeom prst="rtTriangle">
            <a:avLst/>
          </a:prstGeom>
          <a:solidFill>
            <a:srgbClr val="FF13FD">
              <a:alpha val="4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04" name="Google Shape;104;p27"/>
          <p:cNvSpPr txBox="1"/>
          <p:nvPr/>
        </p:nvSpPr>
        <p:spPr>
          <a:xfrm>
            <a:off x="8001450" y="-26125"/>
            <a:ext cx="1044900" cy="4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DESIGN</a:t>
            </a:r>
            <a:endParaRPr sz="1200">
              <a:solidFill>
                <a:srgbClr val="FFFF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THINKING</a:t>
            </a:r>
            <a:endParaRPr sz="1200">
              <a:solidFill>
                <a:srgbClr val="FFFF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5" name="Google Shape;105;p27"/>
          <p:cNvSpPr/>
          <p:nvPr/>
        </p:nvSpPr>
        <p:spPr>
          <a:xfrm>
            <a:off x="9021151" y="93700"/>
            <a:ext cx="170700" cy="2916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3671" y="93700"/>
            <a:ext cx="753225" cy="4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7"/>
          <p:cNvSpPr txBox="1"/>
          <p:nvPr/>
        </p:nvSpPr>
        <p:spPr>
          <a:xfrm>
            <a:off x="0" y="4816600"/>
            <a:ext cx="50244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10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PÓS GRADUAÇÃO EM GESTÃO ESTRATÉGICA DE PESSOAS</a:t>
            </a:r>
            <a:endParaRPr i="1" sz="100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10" name="Google Shape;110;p28"/>
          <p:cNvSpPr/>
          <p:nvPr/>
        </p:nvSpPr>
        <p:spPr>
          <a:xfrm rot="10800000">
            <a:off x="-6825" y="-40975"/>
            <a:ext cx="9180300" cy="5198100"/>
          </a:xfrm>
          <a:prstGeom prst="rect">
            <a:avLst/>
          </a:prstGeom>
          <a:solidFill>
            <a:srgbClr val="EE24C7">
              <a:alpha val="75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8"/>
          <p:cNvSpPr/>
          <p:nvPr/>
        </p:nvSpPr>
        <p:spPr>
          <a:xfrm rot="10800000">
            <a:off x="-6825" y="-40975"/>
            <a:ext cx="9180300" cy="5198100"/>
          </a:xfrm>
          <a:prstGeom prst="rtTriangle">
            <a:avLst/>
          </a:prstGeom>
          <a:solidFill>
            <a:srgbClr val="FF13FD">
              <a:alpha val="4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5" name="Google Shape;11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8" name="Google Shape;118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9" name="Google Shape;119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0" name="Google Shape;120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3" name="Google Shape;123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6" name="Google Shape;126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7" name="Google Shape;12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0" name="Google Shape;130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4" name="Google Shape;134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5" name="Google Shape;135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6" name="Google Shape;136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39" name="Google Shape;139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2" name="Google Shape;142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3" name="Google Shape;143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8" name="Google Shape;98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" name="Google Shape;99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gif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14.gif"/><Relationship Id="rId5" Type="http://schemas.openxmlformats.org/officeDocument/2006/relationships/image" Target="../media/image24.jpg"/><Relationship Id="rId6" Type="http://schemas.openxmlformats.org/officeDocument/2006/relationships/image" Target="../media/image6.png"/><Relationship Id="rId7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jp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gif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gif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gif"/><Relationship Id="rId4" Type="http://schemas.openxmlformats.org/officeDocument/2006/relationships/image" Target="../media/image6.png"/><Relationship Id="rId5" Type="http://schemas.openxmlformats.org/officeDocument/2006/relationships/image" Target="../media/image22.gif"/><Relationship Id="rId6" Type="http://schemas.openxmlformats.org/officeDocument/2006/relationships/image" Target="../media/image7.png"/><Relationship Id="rId7" Type="http://schemas.openxmlformats.org/officeDocument/2006/relationships/image" Target="../media/image23.png"/><Relationship Id="rId8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gif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gif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gif"/><Relationship Id="rId4" Type="http://schemas.openxmlformats.org/officeDocument/2006/relationships/image" Target="../media/image6.png"/><Relationship Id="rId9" Type="http://schemas.openxmlformats.org/officeDocument/2006/relationships/image" Target="../media/image13.png"/><Relationship Id="rId5" Type="http://schemas.openxmlformats.org/officeDocument/2006/relationships/image" Target="../media/image8.png"/><Relationship Id="rId6" Type="http://schemas.openxmlformats.org/officeDocument/2006/relationships/image" Target="../media/image11.png"/><Relationship Id="rId7" Type="http://schemas.openxmlformats.org/officeDocument/2006/relationships/image" Target="../media/image10.png"/><Relationship Id="rId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398427" y="2300"/>
            <a:ext cx="67455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8"/>
          <p:cNvSpPr/>
          <p:nvPr/>
        </p:nvSpPr>
        <p:spPr>
          <a:xfrm flipH="1">
            <a:off x="0" y="2288"/>
            <a:ext cx="9144000" cy="5143500"/>
          </a:xfrm>
          <a:prstGeom prst="rect">
            <a:avLst/>
          </a:prstGeom>
          <a:solidFill>
            <a:srgbClr val="000000">
              <a:alpha val="6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38"/>
          <p:cNvSpPr/>
          <p:nvPr/>
        </p:nvSpPr>
        <p:spPr>
          <a:xfrm>
            <a:off x="0" y="1959375"/>
            <a:ext cx="730800" cy="18018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ogo_igor_drudi-04.png" id="153" name="Google Shape;15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1285" y="4682600"/>
            <a:ext cx="1481429" cy="309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4" name="Google Shape;154;p38"/>
          <p:cNvGrpSpPr/>
          <p:nvPr/>
        </p:nvGrpSpPr>
        <p:grpSpPr>
          <a:xfrm>
            <a:off x="1019925" y="1771675"/>
            <a:ext cx="7006200" cy="2187725"/>
            <a:chOff x="1019925" y="2000275"/>
            <a:chExt cx="7006200" cy="2187725"/>
          </a:xfrm>
        </p:grpSpPr>
        <p:sp>
          <p:nvSpPr>
            <p:cNvPr id="155" name="Google Shape;155;p38"/>
            <p:cNvSpPr txBox="1"/>
            <p:nvPr/>
          </p:nvSpPr>
          <p:spPr>
            <a:xfrm>
              <a:off x="1019925" y="2000275"/>
              <a:ext cx="7006200" cy="159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800">
                  <a:solidFill>
                    <a:srgbClr val="FFFF00"/>
                  </a:solidFill>
                  <a:latin typeface="Open Sans ExtraBold"/>
                  <a:ea typeface="Open Sans ExtraBold"/>
                  <a:cs typeface="Open Sans ExtraBold"/>
                  <a:sym typeface="Open Sans ExtraBold"/>
                </a:rPr>
                <a:t>DESIGN THINKING</a:t>
              </a:r>
              <a:endParaRPr sz="48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800">
                  <a:solidFill>
                    <a:srgbClr val="FFFF00"/>
                  </a:solidFill>
                  <a:latin typeface="Open Sans ExtraBold"/>
                  <a:ea typeface="Open Sans ExtraBold"/>
                  <a:cs typeface="Open Sans ExtraBold"/>
                  <a:sym typeface="Open Sans ExtraBold"/>
                </a:rPr>
                <a:t>CORPORATE VENTURE</a:t>
              </a:r>
              <a:endParaRPr sz="48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endParaRPr>
            </a:p>
          </p:txBody>
        </p:sp>
        <p:sp>
          <p:nvSpPr>
            <p:cNvPr id="156" name="Google Shape;156;p38"/>
            <p:cNvSpPr txBox="1"/>
            <p:nvPr/>
          </p:nvSpPr>
          <p:spPr>
            <a:xfrm>
              <a:off x="1149700" y="3621000"/>
              <a:ext cx="6786600" cy="5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FFFFFF"/>
                  </a:solidFill>
                  <a:latin typeface="Open Sans ExtraBold"/>
                  <a:ea typeface="Open Sans ExtraBold"/>
                  <a:cs typeface="Open Sans ExtraBold"/>
                  <a:sym typeface="Open Sans ExtraBold"/>
                </a:rPr>
                <a:t>ACELERANDO A INOVAÇÃO EM NEGÓCIOS TRADICIONAIS</a:t>
              </a:r>
              <a:endParaRPr sz="18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endParaRPr>
            </a:p>
          </p:txBody>
        </p:sp>
        <p:sp>
          <p:nvSpPr>
            <p:cNvPr id="157" name="Google Shape;157;p38"/>
            <p:cNvSpPr txBox="1"/>
            <p:nvPr/>
          </p:nvSpPr>
          <p:spPr>
            <a:xfrm>
              <a:off x="6864700" y="2097000"/>
              <a:ext cx="643800" cy="5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800">
                  <a:solidFill>
                    <a:srgbClr val="FFFFFF"/>
                  </a:solidFill>
                  <a:latin typeface="Open Sans ExtraBold"/>
                  <a:ea typeface="Open Sans ExtraBold"/>
                  <a:cs typeface="Open Sans ExtraBold"/>
                  <a:sym typeface="Open Sans ExtraBold"/>
                </a:rPr>
                <a:t>&amp;</a:t>
              </a:r>
              <a:endParaRPr sz="48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endParaRPr>
            </a:p>
          </p:txBody>
        </p:sp>
      </p:grpSp>
      <p:pic>
        <p:nvPicPr>
          <p:cNvPr id="158" name="Google Shape;15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85398" y="339231"/>
            <a:ext cx="2373204" cy="66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39"/>
          <p:cNvPicPr preferRelativeResize="0"/>
          <p:nvPr/>
        </p:nvPicPr>
        <p:blipFill rotWithShape="1">
          <a:blip r:embed="rId3">
            <a:alphaModFix/>
          </a:blip>
          <a:srcRect b="12485" l="0" r="0" t="2581"/>
          <a:stretch/>
        </p:blipFill>
        <p:spPr>
          <a:xfrm flipH="1">
            <a:off x="12122" y="0"/>
            <a:ext cx="9144000" cy="517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0" y="6825"/>
            <a:ext cx="9144000" cy="514349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9"/>
          <p:cNvSpPr/>
          <p:nvPr/>
        </p:nvSpPr>
        <p:spPr>
          <a:xfrm flipH="1">
            <a:off x="5297" y="6825"/>
            <a:ext cx="9144000" cy="5143500"/>
          </a:xfrm>
          <a:prstGeom prst="rect">
            <a:avLst/>
          </a:prstGeom>
          <a:solidFill>
            <a:srgbClr val="000000">
              <a:alpha val="6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39"/>
          <p:cNvSpPr txBox="1"/>
          <p:nvPr/>
        </p:nvSpPr>
        <p:spPr>
          <a:xfrm>
            <a:off x="6284700" y="1534725"/>
            <a:ext cx="2115300" cy="10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rgbClr val="42D4C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IGOR</a:t>
            </a:r>
            <a:endParaRPr sz="3600">
              <a:solidFill>
                <a:srgbClr val="42D4C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rgbClr val="EEFF4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DRUDI</a:t>
            </a:r>
            <a:endParaRPr sz="3600">
              <a:solidFill>
                <a:srgbClr val="EEFF4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67" name="Google Shape;167;p39"/>
          <p:cNvPicPr preferRelativeResize="0"/>
          <p:nvPr/>
        </p:nvPicPr>
        <p:blipFill rotWithShape="1">
          <a:blip r:embed="rId5">
            <a:alphaModFix/>
          </a:blip>
          <a:srcRect b="13205" l="0" r="0" t="10945"/>
          <a:stretch/>
        </p:blipFill>
        <p:spPr>
          <a:xfrm>
            <a:off x="0" y="1533750"/>
            <a:ext cx="3769824" cy="2076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9"/>
          <p:cNvSpPr txBox="1"/>
          <p:nvPr/>
        </p:nvSpPr>
        <p:spPr>
          <a:xfrm>
            <a:off x="5728000" y="2649900"/>
            <a:ext cx="2715000" cy="14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38100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Facilitador / Consultor</a:t>
            </a:r>
            <a:br>
              <a:rPr b="1" lang="pt-BR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Professor</a:t>
            </a:r>
            <a:br>
              <a:rPr b="1" lang="pt-BR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Mentor</a:t>
            </a:r>
            <a:br>
              <a:rPr b="1" lang="pt-BR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Designer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39"/>
          <p:cNvSpPr txBox="1"/>
          <p:nvPr/>
        </p:nvSpPr>
        <p:spPr>
          <a:xfrm>
            <a:off x="94100" y="9150"/>
            <a:ext cx="1626600" cy="4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DESIGN THINKING </a:t>
            </a:r>
            <a:r>
              <a:rPr lang="pt-BR" sz="9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&amp;</a:t>
            </a:r>
            <a:b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CORPORATE VENTURE</a:t>
            </a:r>
            <a:b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endParaRPr sz="900">
              <a:solidFill>
                <a:srgbClr val="FFFF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70" name="Google Shape;170;p39"/>
          <p:cNvSpPr/>
          <p:nvPr/>
        </p:nvSpPr>
        <p:spPr>
          <a:xfrm>
            <a:off x="-38200" y="76350"/>
            <a:ext cx="132300" cy="324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ogo_igor_drudi-04.png" id="171" name="Google Shape;171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85473" y="85350"/>
            <a:ext cx="1160353" cy="24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99901" y="4570277"/>
            <a:ext cx="1445928" cy="40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40"/>
          <p:cNvPicPr preferRelativeResize="0"/>
          <p:nvPr/>
        </p:nvPicPr>
        <p:blipFill rotWithShape="1">
          <a:blip r:embed="rId3">
            <a:alphaModFix/>
          </a:blip>
          <a:srcRect b="0" l="0" r="0" t="16135"/>
          <a:stretch/>
        </p:blipFill>
        <p:spPr>
          <a:xfrm>
            <a:off x="925539" y="440000"/>
            <a:ext cx="7292922" cy="4586752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40"/>
          <p:cNvSpPr txBox="1"/>
          <p:nvPr/>
        </p:nvSpPr>
        <p:spPr>
          <a:xfrm>
            <a:off x="94100" y="9150"/>
            <a:ext cx="1626600" cy="4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DESIGN THINKING </a:t>
            </a:r>
            <a:r>
              <a:rPr lang="pt-BR" sz="9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&amp;</a:t>
            </a:r>
            <a:b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CORPORATE VENTURE</a:t>
            </a:r>
            <a:b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endParaRPr sz="900">
              <a:solidFill>
                <a:srgbClr val="FFFF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79" name="Google Shape;179;p40"/>
          <p:cNvSpPr/>
          <p:nvPr/>
        </p:nvSpPr>
        <p:spPr>
          <a:xfrm>
            <a:off x="-38200" y="76350"/>
            <a:ext cx="132300" cy="324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ogo_igor_drudi-04.png" id="180" name="Google Shape;180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5473" y="85350"/>
            <a:ext cx="1160353" cy="24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53925" y="400350"/>
            <a:ext cx="604176" cy="60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28875" y="4495275"/>
            <a:ext cx="516950" cy="51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52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41"/>
          <p:cNvSpPr/>
          <p:nvPr/>
        </p:nvSpPr>
        <p:spPr>
          <a:xfrm flipH="1">
            <a:off x="0" y="2288"/>
            <a:ext cx="9144000" cy="5143500"/>
          </a:xfrm>
          <a:prstGeom prst="rect">
            <a:avLst/>
          </a:prstGeom>
          <a:solidFill>
            <a:srgbClr val="000000">
              <a:alpha val="6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41"/>
          <p:cNvSpPr txBox="1"/>
          <p:nvPr/>
        </p:nvSpPr>
        <p:spPr>
          <a:xfrm>
            <a:off x="411325" y="1676250"/>
            <a:ext cx="58674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CORPORATE</a:t>
            </a:r>
            <a:endParaRPr sz="6000">
              <a:solidFill>
                <a:srgbClr val="FFFF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VENTURE</a:t>
            </a:r>
            <a:endParaRPr sz="6000">
              <a:solidFill>
                <a:srgbClr val="FFFF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90" name="Google Shape;190;p41"/>
          <p:cNvSpPr txBox="1"/>
          <p:nvPr/>
        </p:nvSpPr>
        <p:spPr>
          <a:xfrm>
            <a:off x="5314900" y="2304750"/>
            <a:ext cx="35343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OPEN INNOVATION</a:t>
            </a:r>
            <a:endParaRPr sz="2400">
              <a:solidFill>
                <a:srgbClr val="00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BENEFÍCIO MÚTUO</a:t>
            </a:r>
            <a:endParaRPr sz="2400">
              <a:solidFill>
                <a:srgbClr val="00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REVIGORAÇÃO</a:t>
            </a:r>
            <a:endParaRPr sz="2400">
              <a:solidFill>
                <a:srgbClr val="00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91" name="Google Shape;191;p41"/>
          <p:cNvSpPr txBox="1"/>
          <p:nvPr/>
        </p:nvSpPr>
        <p:spPr>
          <a:xfrm>
            <a:off x="94100" y="9150"/>
            <a:ext cx="1626600" cy="4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DESIGN THINKING </a:t>
            </a:r>
            <a:r>
              <a:rPr lang="pt-BR" sz="9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&amp;</a:t>
            </a:r>
            <a:b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CORPORATE VENTURE</a:t>
            </a:r>
            <a:b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endParaRPr sz="900">
              <a:solidFill>
                <a:srgbClr val="FFFF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92" name="Google Shape;192;p41"/>
          <p:cNvSpPr/>
          <p:nvPr/>
        </p:nvSpPr>
        <p:spPr>
          <a:xfrm>
            <a:off x="-38200" y="76350"/>
            <a:ext cx="132300" cy="324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ogo_igor_drudi-04.png" id="193" name="Google Shape;19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5473" y="85350"/>
            <a:ext cx="1160353" cy="24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99901" y="4570277"/>
            <a:ext cx="1445928" cy="40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42"/>
          <p:cNvPicPr preferRelativeResize="0"/>
          <p:nvPr/>
        </p:nvPicPr>
        <p:blipFill rotWithShape="1">
          <a:blip r:embed="rId3">
            <a:alphaModFix/>
          </a:blip>
          <a:srcRect b="15427" l="0" r="0" t="12718"/>
          <a:stretch/>
        </p:blipFill>
        <p:spPr>
          <a:xfrm>
            <a:off x="1016763" y="0"/>
            <a:ext cx="71104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42"/>
          <p:cNvPicPr preferRelativeResize="0"/>
          <p:nvPr/>
        </p:nvPicPr>
        <p:blipFill rotWithShape="1">
          <a:blip r:embed="rId3">
            <a:alphaModFix/>
          </a:blip>
          <a:srcRect b="15427" l="0" r="84167" t="12718"/>
          <a:stretch/>
        </p:blipFill>
        <p:spPr>
          <a:xfrm>
            <a:off x="8018250" y="0"/>
            <a:ext cx="11257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42"/>
          <p:cNvPicPr preferRelativeResize="0"/>
          <p:nvPr/>
        </p:nvPicPr>
        <p:blipFill rotWithShape="1">
          <a:blip r:embed="rId3">
            <a:alphaModFix/>
          </a:blip>
          <a:srcRect b="15427" l="0" r="85031" t="12718"/>
          <a:stretch/>
        </p:blipFill>
        <p:spPr>
          <a:xfrm>
            <a:off x="5848" y="0"/>
            <a:ext cx="10643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4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6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42"/>
          <p:cNvSpPr txBox="1"/>
          <p:nvPr/>
        </p:nvSpPr>
        <p:spPr>
          <a:xfrm>
            <a:off x="411325" y="1676250"/>
            <a:ext cx="49674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DESIGN THINKING</a:t>
            </a:r>
            <a:endParaRPr sz="6000">
              <a:solidFill>
                <a:srgbClr val="FFFF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04" name="Google Shape;204;p42"/>
          <p:cNvSpPr txBox="1"/>
          <p:nvPr/>
        </p:nvSpPr>
        <p:spPr>
          <a:xfrm>
            <a:off x="5314900" y="2228550"/>
            <a:ext cx="35343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SOFTSKILLS</a:t>
            </a:r>
            <a:endParaRPr sz="2400">
              <a:solidFill>
                <a:srgbClr val="00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MODELO MENTAL</a:t>
            </a:r>
            <a:endParaRPr sz="2400">
              <a:solidFill>
                <a:srgbClr val="00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HUMANO</a:t>
            </a:r>
            <a:endParaRPr sz="2400">
              <a:solidFill>
                <a:srgbClr val="00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05" name="Google Shape;205;p42"/>
          <p:cNvSpPr txBox="1"/>
          <p:nvPr/>
        </p:nvSpPr>
        <p:spPr>
          <a:xfrm>
            <a:off x="94100" y="9150"/>
            <a:ext cx="1626600" cy="4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DESIGN THINKING </a:t>
            </a:r>
            <a:r>
              <a:rPr lang="pt-BR" sz="9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&amp;</a:t>
            </a:r>
            <a:b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CORPORATE VENTURE</a:t>
            </a:r>
            <a:b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endParaRPr sz="900">
              <a:solidFill>
                <a:srgbClr val="FFFF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06" name="Google Shape;206;p42"/>
          <p:cNvSpPr/>
          <p:nvPr/>
        </p:nvSpPr>
        <p:spPr>
          <a:xfrm>
            <a:off x="-38200" y="76350"/>
            <a:ext cx="132300" cy="324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ogo_igor_drudi-04.png" id="207" name="Google Shape;20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5473" y="85350"/>
            <a:ext cx="1160353" cy="24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99901" y="4570277"/>
            <a:ext cx="1445928" cy="40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0" y="0"/>
            <a:ext cx="92508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3"/>
          <p:cNvSpPr/>
          <p:nvPr/>
        </p:nvSpPr>
        <p:spPr>
          <a:xfrm flipH="1">
            <a:off x="5297" y="6825"/>
            <a:ext cx="9144000" cy="5143500"/>
          </a:xfrm>
          <a:prstGeom prst="rect">
            <a:avLst/>
          </a:prstGeom>
          <a:solidFill>
            <a:srgbClr val="000000">
              <a:alpha val="6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43"/>
          <p:cNvSpPr txBox="1"/>
          <p:nvPr/>
        </p:nvSpPr>
        <p:spPr>
          <a:xfrm>
            <a:off x="1975825" y="2884500"/>
            <a:ext cx="5044500" cy="7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solidFill>
                  <a:srgbClr val="FFFF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OPA!</a:t>
            </a:r>
            <a:endParaRPr sz="6000">
              <a:solidFill>
                <a:srgbClr val="FFFF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16" name="Google Shape;216;p43"/>
          <p:cNvSpPr txBox="1"/>
          <p:nvPr/>
        </p:nvSpPr>
        <p:spPr>
          <a:xfrm>
            <a:off x="710425" y="3977125"/>
            <a:ext cx="75753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00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QUEM ESTÁ AQUI?</a:t>
            </a:r>
            <a:endParaRPr sz="3000">
              <a:solidFill>
                <a:srgbClr val="00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7" name="Google Shape;217;p43"/>
          <p:cNvSpPr txBox="1"/>
          <p:nvPr/>
        </p:nvSpPr>
        <p:spPr>
          <a:xfrm>
            <a:off x="94100" y="9150"/>
            <a:ext cx="795000" cy="4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DESIGN THINKING</a:t>
            </a:r>
            <a:endParaRPr sz="900">
              <a:solidFill>
                <a:srgbClr val="FFFF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18" name="Google Shape;218;p43"/>
          <p:cNvSpPr/>
          <p:nvPr/>
        </p:nvSpPr>
        <p:spPr>
          <a:xfrm>
            <a:off x="-38200" y="76350"/>
            <a:ext cx="132300" cy="324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ogo_igor_drudi-04.png" id="219" name="Google Shape;21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5473" y="85350"/>
            <a:ext cx="1160353" cy="242326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43"/>
          <p:cNvSpPr/>
          <p:nvPr/>
        </p:nvSpPr>
        <p:spPr>
          <a:xfrm>
            <a:off x="-10200" y="0"/>
            <a:ext cx="91644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1" name="Google Shape;221;p43"/>
          <p:cNvPicPr preferRelativeResize="0"/>
          <p:nvPr/>
        </p:nvPicPr>
        <p:blipFill rotWithShape="1">
          <a:blip r:embed="rId5">
            <a:alphaModFix/>
          </a:blip>
          <a:srcRect b="12127" l="0" r="0" t="8241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43"/>
          <p:cNvSpPr/>
          <p:nvPr/>
        </p:nvSpPr>
        <p:spPr>
          <a:xfrm>
            <a:off x="50" y="-6825"/>
            <a:ext cx="9164400" cy="5143500"/>
          </a:xfrm>
          <a:prstGeom prst="rect">
            <a:avLst/>
          </a:prstGeom>
          <a:solidFill>
            <a:srgbClr val="000000">
              <a:alpha val="6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3" name="Google Shape;223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90650" y="2257425"/>
            <a:ext cx="2857500" cy="9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80824" y="2144924"/>
            <a:ext cx="3372550" cy="10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43"/>
          <p:cNvSpPr txBox="1"/>
          <p:nvPr/>
        </p:nvSpPr>
        <p:spPr>
          <a:xfrm>
            <a:off x="94100" y="9150"/>
            <a:ext cx="1626600" cy="4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DESIGN THINKING </a:t>
            </a:r>
            <a:r>
              <a:rPr lang="pt-BR" sz="9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&amp;</a:t>
            </a:r>
            <a:b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CORPORATE VENTURE</a:t>
            </a:r>
            <a:b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endParaRPr sz="900">
              <a:solidFill>
                <a:srgbClr val="FFFF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26" name="Google Shape;226;p43"/>
          <p:cNvSpPr/>
          <p:nvPr/>
        </p:nvSpPr>
        <p:spPr>
          <a:xfrm>
            <a:off x="-38200" y="76350"/>
            <a:ext cx="132300" cy="324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ogo_igor_drudi-04.png" id="227" name="Google Shape;227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5473" y="85350"/>
            <a:ext cx="1160353" cy="24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99901" y="4570277"/>
            <a:ext cx="1445928" cy="40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44"/>
          <p:cNvPicPr preferRelativeResize="0"/>
          <p:nvPr/>
        </p:nvPicPr>
        <p:blipFill rotWithShape="1">
          <a:blip r:embed="rId3">
            <a:alphaModFix/>
          </a:blip>
          <a:srcRect b="0" l="13163" r="13171" t="0"/>
          <a:stretch/>
        </p:blipFill>
        <p:spPr>
          <a:xfrm flipH="1">
            <a:off x="0" y="4565"/>
            <a:ext cx="9144000" cy="513893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44"/>
          <p:cNvSpPr/>
          <p:nvPr/>
        </p:nvSpPr>
        <p:spPr>
          <a:xfrm flipH="1">
            <a:off x="0" y="2288"/>
            <a:ext cx="9144000" cy="5143500"/>
          </a:xfrm>
          <a:prstGeom prst="rect">
            <a:avLst/>
          </a:prstGeom>
          <a:solidFill>
            <a:srgbClr val="000000">
              <a:alpha val="6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44"/>
          <p:cNvSpPr txBox="1"/>
          <p:nvPr/>
        </p:nvSpPr>
        <p:spPr>
          <a:xfrm>
            <a:off x="411325" y="1904850"/>
            <a:ext cx="49035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CUSTOMER DEVELOPMENT</a:t>
            </a:r>
            <a:endParaRPr sz="4800">
              <a:solidFill>
                <a:srgbClr val="FFFF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36" name="Google Shape;236;p44"/>
          <p:cNvSpPr txBox="1"/>
          <p:nvPr/>
        </p:nvSpPr>
        <p:spPr>
          <a:xfrm>
            <a:off x="94100" y="9150"/>
            <a:ext cx="1626600" cy="4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DESIGN THINKING </a:t>
            </a:r>
            <a:r>
              <a:rPr lang="pt-BR" sz="9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&amp;</a:t>
            </a:r>
            <a:b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CORPORATE VENTURE</a:t>
            </a:r>
            <a:b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endParaRPr sz="900">
              <a:solidFill>
                <a:srgbClr val="FFFF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37" name="Google Shape;237;p44"/>
          <p:cNvSpPr/>
          <p:nvPr/>
        </p:nvSpPr>
        <p:spPr>
          <a:xfrm>
            <a:off x="-38200" y="76350"/>
            <a:ext cx="132300" cy="324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ogo_igor_drudi-04.png" id="238" name="Google Shape;23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5473" y="85350"/>
            <a:ext cx="1160353" cy="242326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44"/>
          <p:cNvSpPr txBox="1"/>
          <p:nvPr/>
        </p:nvSpPr>
        <p:spPr>
          <a:xfrm>
            <a:off x="5314900" y="2228550"/>
            <a:ext cx="35343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>
                <a:solidFill>
                  <a:srgbClr val="00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LEAN</a:t>
            </a:r>
            <a:endParaRPr sz="2400">
              <a:solidFill>
                <a:srgbClr val="00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HIPÓTESES</a:t>
            </a:r>
            <a:endParaRPr sz="2400">
              <a:solidFill>
                <a:srgbClr val="00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FIT</a:t>
            </a:r>
            <a:endParaRPr sz="2400">
              <a:solidFill>
                <a:srgbClr val="00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240" name="Google Shape;240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99901" y="4570277"/>
            <a:ext cx="1445928" cy="40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8310"/>
            <a:ext cx="9164400" cy="5154984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45"/>
          <p:cNvSpPr/>
          <p:nvPr/>
        </p:nvSpPr>
        <p:spPr>
          <a:xfrm>
            <a:off x="0" y="-6825"/>
            <a:ext cx="9164400" cy="5143500"/>
          </a:xfrm>
          <a:prstGeom prst="rect">
            <a:avLst/>
          </a:prstGeom>
          <a:solidFill>
            <a:srgbClr val="000000">
              <a:alpha val="6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45"/>
          <p:cNvSpPr txBox="1"/>
          <p:nvPr/>
        </p:nvSpPr>
        <p:spPr>
          <a:xfrm>
            <a:off x="540900" y="1824450"/>
            <a:ext cx="8062200" cy="10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solidFill>
                  <a:srgbClr val="00FFFF"/>
                </a:solidFill>
                <a:latin typeface="Encode Sans Expanded ExtraBold"/>
                <a:ea typeface="Encode Sans Expanded ExtraBold"/>
                <a:cs typeface="Encode Sans Expanded ExtraBold"/>
                <a:sym typeface="Encode Sans Expanded ExtraBold"/>
              </a:rPr>
              <a:t>OPORTUNIDADES</a:t>
            </a:r>
            <a:endParaRPr sz="6000">
              <a:solidFill>
                <a:srgbClr val="00FFFF"/>
              </a:solidFill>
              <a:latin typeface="Encode Sans Expanded ExtraBold"/>
              <a:ea typeface="Encode Sans Expanded ExtraBold"/>
              <a:cs typeface="Encode Sans Expanded ExtraBold"/>
              <a:sym typeface="Encode Sans Expanded ExtraBold"/>
            </a:endParaRPr>
          </a:p>
        </p:txBody>
      </p:sp>
      <p:sp>
        <p:nvSpPr>
          <p:cNvPr id="248" name="Google Shape;248;p45"/>
          <p:cNvSpPr txBox="1"/>
          <p:nvPr/>
        </p:nvSpPr>
        <p:spPr>
          <a:xfrm>
            <a:off x="1174050" y="2906900"/>
            <a:ext cx="67959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rgbClr val="EEFF41"/>
                </a:solidFill>
                <a:latin typeface="Encode Sans Expanded ExtraBold"/>
                <a:ea typeface="Encode Sans Expanded ExtraBold"/>
                <a:cs typeface="Encode Sans Expanded ExtraBold"/>
                <a:sym typeface="Encode Sans Expanded ExtraBold"/>
              </a:rPr>
              <a:t>ACHADAS OU CRIADAS?</a:t>
            </a:r>
            <a:endParaRPr sz="3600">
              <a:solidFill>
                <a:srgbClr val="EEFF41"/>
              </a:solidFill>
              <a:latin typeface="Encode Sans Expanded ExtraBold"/>
              <a:ea typeface="Encode Sans Expanded ExtraBold"/>
              <a:cs typeface="Encode Sans Expanded ExtraBold"/>
              <a:sym typeface="Encode Sans Expanded ExtraBold"/>
            </a:endParaRPr>
          </a:p>
        </p:txBody>
      </p:sp>
      <p:sp>
        <p:nvSpPr>
          <p:cNvPr id="249" name="Google Shape;249;p45"/>
          <p:cNvSpPr txBox="1"/>
          <p:nvPr/>
        </p:nvSpPr>
        <p:spPr>
          <a:xfrm>
            <a:off x="94100" y="9150"/>
            <a:ext cx="1626600" cy="4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DESIGN THINKING </a:t>
            </a:r>
            <a:r>
              <a:rPr lang="pt-BR" sz="9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&amp;</a:t>
            </a:r>
            <a:b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CORPORATE VENTURE</a:t>
            </a:r>
            <a:br>
              <a:rPr lang="pt-BR" sz="900">
                <a:solidFill>
                  <a:srgbClr val="FFFF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endParaRPr sz="900">
              <a:solidFill>
                <a:srgbClr val="FFFF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50" name="Google Shape;250;p45"/>
          <p:cNvSpPr/>
          <p:nvPr/>
        </p:nvSpPr>
        <p:spPr>
          <a:xfrm>
            <a:off x="-38200" y="76350"/>
            <a:ext cx="132300" cy="324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ogo_igor_drudi-04.png" id="251" name="Google Shape;25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5473" y="85350"/>
            <a:ext cx="1160353" cy="24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99901" y="4570277"/>
            <a:ext cx="1445928" cy="40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46"/>
          <p:cNvPicPr preferRelativeResize="0"/>
          <p:nvPr/>
        </p:nvPicPr>
        <p:blipFill rotWithShape="1">
          <a:blip r:embed="rId3">
            <a:alphaModFix/>
          </a:blip>
          <a:srcRect b="0" l="25777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6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46"/>
          <p:cNvSpPr txBox="1"/>
          <p:nvPr/>
        </p:nvSpPr>
        <p:spPr>
          <a:xfrm>
            <a:off x="1233150" y="2019325"/>
            <a:ext cx="6677700" cy="9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600">
                <a:solidFill>
                  <a:srgbClr val="FFFF00"/>
                </a:solidFill>
                <a:latin typeface="Oswald"/>
                <a:ea typeface="Oswald"/>
                <a:cs typeface="Oswald"/>
                <a:sym typeface="Oswald"/>
              </a:rPr>
              <a:t>OBRIGADO!!</a:t>
            </a:r>
            <a:endParaRPr b="1" sz="9600">
              <a:solidFill>
                <a:srgbClr val="FFFF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logo_igor_drudi-04.png" id="260" name="Google Shape;260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1849" y="376350"/>
            <a:ext cx="2580303" cy="53884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6"/>
          <p:cNvSpPr txBox="1"/>
          <p:nvPr/>
        </p:nvSpPr>
        <p:spPr>
          <a:xfrm>
            <a:off x="3869025" y="3665250"/>
            <a:ext cx="3156600" cy="1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00FFFF"/>
                </a:solidFill>
                <a:latin typeface="Encode Sans Expanded"/>
                <a:ea typeface="Encode Sans Expanded"/>
                <a:cs typeface="Encode Sans Expanded"/>
                <a:sym typeface="Encode Sans Expanded"/>
              </a:rPr>
              <a:t>www.igordrudi.com.br</a:t>
            </a:r>
            <a:endParaRPr b="1">
              <a:solidFill>
                <a:srgbClr val="00FFFF"/>
              </a:solidFill>
              <a:latin typeface="Encode Sans Expanded"/>
              <a:ea typeface="Encode Sans Expanded"/>
              <a:cs typeface="Encode Sans Expanded"/>
              <a:sym typeface="Encode Sans Expand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FFFF"/>
              </a:solidFill>
              <a:latin typeface="Encode Sans Expanded"/>
              <a:ea typeface="Encode Sans Expanded"/>
              <a:cs typeface="Encode Sans Expanded"/>
              <a:sym typeface="Encode Sans Expand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00FFFF"/>
                </a:solidFill>
                <a:latin typeface="Encode Sans Expanded"/>
                <a:ea typeface="Encode Sans Expanded"/>
                <a:cs typeface="Encode Sans Expanded"/>
                <a:sym typeface="Encode Sans Expanded"/>
              </a:rPr>
              <a:t>contato@igordrudi.com.br </a:t>
            </a:r>
            <a:endParaRPr b="1">
              <a:solidFill>
                <a:srgbClr val="00FFFF"/>
              </a:solidFill>
              <a:latin typeface="Encode Sans Expanded"/>
              <a:ea typeface="Encode Sans Expanded"/>
              <a:cs typeface="Encode Sans Expanded"/>
              <a:sym typeface="Encode Sans Expand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FFFF"/>
              </a:solidFill>
              <a:latin typeface="Encode Sans Expanded"/>
              <a:ea typeface="Encode Sans Expanded"/>
              <a:cs typeface="Encode Sans Expanded"/>
              <a:sym typeface="Encode Sans Expand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00FFFF"/>
                </a:solidFill>
                <a:latin typeface="Encode Sans Expanded"/>
                <a:ea typeface="Encode Sans Expanded"/>
                <a:cs typeface="Encode Sans Expanded"/>
                <a:sym typeface="Encode Sans Expanded"/>
              </a:rPr>
              <a:t>/igordrudi</a:t>
            </a:r>
            <a:endParaRPr b="1">
              <a:solidFill>
                <a:srgbClr val="00FFFF"/>
              </a:solidFill>
              <a:latin typeface="Encode Sans Expanded"/>
              <a:ea typeface="Encode Sans Expanded"/>
              <a:cs typeface="Encode Sans Expanded"/>
              <a:sym typeface="Encode Sans Expanded"/>
            </a:endParaRPr>
          </a:p>
        </p:txBody>
      </p:sp>
      <p:pic>
        <p:nvPicPr>
          <p:cNvPr id="262" name="Google Shape;262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5025" y="3719075"/>
            <a:ext cx="454625" cy="45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87916" y="4115250"/>
            <a:ext cx="368850" cy="36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01923" y="4568950"/>
            <a:ext cx="297725" cy="2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4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34825" y="4568938"/>
            <a:ext cx="297725" cy="29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4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67725" y="4568925"/>
            <a:ext cx="297725" cy="29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4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43227" y="1133725"/>
            <a:ext cx="2257547" cy="628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